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Arial Narrow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h2zw9Vj9TLU2GXxai3T8sCIwP8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A247F5-CC54-4314-8879-917ABE1DD189}">
  <a:tblStyle styleId="{A4A247F5-CC54-4314-8879-917ABE1DD18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0FC"/>
          </a:solidFill>
        </a:fill>
      </a:tcStyle>
    </a:wholeTbl>
    <a:band1H>
      <a:tcTxStyle/>
      <a:tcStyle>
        <a:fill>
          <a:solidFill>
            <a:srgbClr val="CCE0F8"/>
          </a:solidFill>
        </a:fill>
      </a:tcStyle>
    </a:band1H>
    <a:band2H>
      <a:tcTxStyle/>
    </a:band2H>
    <a:band1V>
      <a:tcTxStyle/>
      <a:tcStyle>
        <a:fill>
          <a:solidFill>
            <a:srgbClr val="CCE0F8"/>
          </a:solidFill>
        </a:fill>
      </a:tcStyle>
    </a:band1V>
    <a:band2V>
      <a:tcTxStyle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ialNarrow-regular.fntdata"/><Relationship Id="rId50" Type="http://schemas.openxmlformats.org/officeDocument/2006/relationships/slide" Target="slides/slide44.xml"/><Relationship Id="rId53" Type="http://schemas.openxmlformats.org/officeDocument/2006/relationships/font" Target="fonts/ArialNarrow-italic.fntdata"/><Relationship Id="rId52" Type="http://schemas.openxmlformats.org/officeDocument/2006/relationships/font" Target="fonts/ArialNarrow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ArialNarrow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3" name="Google Shape;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6"/>
          <p:cNvSpPr txBox="1"/>
          <p:nvPr>
            <p:ph type="ctrTitle"/>
          </p:nvPr>
        </p:nvSpPr>
        <p:spPr>
          <a:xfrm>
            <a:off x="1313259" y="975589"/>
            <a:ext cx="6517482" cy="1881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1313259" y="2914651"/>
            <a:ext cx="6517482" cy="10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4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3" name="Google Shape;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5"/>
          <p:cNvSpPr txBox="1"/>
          <p:nvPr>
            <p:ph type="title"/>
          </p:nvPr>
        </p:nvSpPr>
        <p:spPr>
          <a:xfrm>
            <a:off x="685331" y="621423"/>
            <a:ext cx="7763814" cy="2052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5"/>
          <p:cNvSpPr txBox="1"/>
          <p:nvPr>
            <p:ph idx="1" type="body"/>
          </p:nvPr>
        </p:nvSpPr>
        <p:spPr>
          <a:xfrm>
            <a:off x="685331" y="2743093"/>
            <a:ext cx="7763814" cy="1026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0" name="Google Shape;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6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6"/>
          <p:cNvSpPr txBox="1"/>
          <p:nvPr>
            <p:ph idx="1" type="body"/>
          </p:nvPr>
        </p:nvSpPr>
        <p:spPr>
          <a:xfrm>
            <a:off x="685330" y="1775320"/>
            <a:ext cx="382952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6"/>
          <p:cNvSpPr txBox="1"/>
          <p:nvPr>
            <p:ph idx="2" type="body"/>
          </p:nvPr>
        </p:nvSpPr>
        <p:spPr>
          <a:xfrm>
            <a:off x="4629150" y="1775320"/>
            <a:ext cx="382905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8" name="Google Shape;9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7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7"/>
          <p:cNvSpPr txBox="1"/>
          <p:nvPr>
            <p:ph idx="1" type="body"/>
          </p:nvPr>
        </p:nvSpPr>
        <p:spPr>
          <a:xfrm>
            <a:off x="859746" y="1778263"/>
            <a:ext cx="3655106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57"/>
          <p:cNvSpPr txBox="1"/>
          <p:nvPr>
            <p:ph idx="2" type="body"/>
          </p:nvPr>
        </p:nvSpPr>
        <p:spPr>
          <a:xfrm>
            <a:off x="685331" y="2288260"/>
            <a:ext cx="3829520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3" type="body"/>
          </p:nvPr>
        </p:nvSpPr>
        <p:spPr>
          <a:xfrm>
            <a:off x="4797317" y="1778263"/>
            <a:ext cx="3661353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57"/>
          <p:cNvSpPr txBox="1"/>
          <p:nvPr>
            <p:ph idx="4" type="body"/>
          </p:nvPr>
        </p:nvSpPr>
        <p:spPr>
          <a:xfrm>
            <a:off x="4629150" y="2288260"/>
            <a:ext cx="3829051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5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8" name="Google Shape;10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8"/>
          <p:cNvSpPr txBox="1"/>
          <p:nvPr>
            <p:ph type="title"/>
          </p:nvPr>
        </p:nvSpPr>
        <p:spPr>
          <a:xfrm>
            <a:off x="685346" y="3217030"/>
            <a:ext cx="7773324" cy="608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/>
          <p:nvPr>
            <p:ph idx="2" type="pic"/>
          </p:nvPr>
        </p:nvSpPr>
        <p:spPr>
          <a:xfrm>
            <a:off x="888558" y="523696"/>
            <a:ext cx="7366899" cy="2410602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1" name="Google Shape;111;p58"/>
          <p:cNvSpPr txBox="1"/>
          <p:nvPr>
            <p:ph idx="1" type="body"/>
          </p:nvPr>
        </p:nvSpPr>
        <p:spPr>
          <a:xfrm>
            <a:off x="685331" y="3831546"/>
            <a:ext cx="777333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5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6" name="Google Shape;1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9"/>
          <p:cNvSpPr txBox="1"/>
          <p:nvPr>
            <p:ph type="title"/>
          </p:nvPr>
        </p:nvSpPr>
        <p:spPr>
          <a:xfrm>
            <a:off x="685331" y="1604041"/>
            <a:ext cx="7773339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9"/>
          <p:cNvSpPr txBox="1"/>
          <p:nvPr>
            <p:ph idx="1" type="body"/>
          </p:nvPr>
        </p:nvSpPr>
        <p:spPr>
          <a:xfrm>
            <a:off x="685331" y="3496751"/>
            <a:ext cx="777333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19" name="Google Shape;119;p5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3" name="Google Shape;12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0"/>
          <p:cNvSpPr txBox="1"/>
          <p:nvPr>
            <p:ph type="title"/>
          </p:nvPr>
        </p:nvSpPr>
        <p:spPr>
          <a:xfrm>
            <a:off x="685331" y="458079"/>
            <a:ext cx="7773339" cy="1202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0"/>
          <p:cNvSpPr txBox="1"/>
          <p:nvPr>
            <p:ph idx="1" type="body"/>
          </p:nvPr>
        </p:nvSpPr>
        <p:spPr>
          <a:xfrm>
            <a:off x="685331" y="3153615"/>
            <a:ext cx="247230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6" name="Google Shape;126;p60"/>
          <p:cNvSpPr/>
          <p:nvPr>
            <p:ph idx="2" type="pic"/>
          </p:nvPr>
        </p:nvSpPr>
        <p:spPr>
          <a:xfrm>
            <a:off x="685331" y="1775320"/>
            <a:ext cx="2472307" cy="1143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7" name="Google Shape;127;p60"/>
          <p:cNvSpPr txBox="1"/>
          <p:nvPr>
            <p:ph idx="3" type="body"/>
          </p:nvPr>
        </p:nvSpPr>
        <p:spPr>
          <a:xfrm>
            <a:off x="685331" y="3585811"/>
            <a:ext cx="2472307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28" name="Google Shape;128;p60"/>
          <p:cNvSpPr txBox="1"/>
          <p:nvPr>
            <p:ph idx="4" type="body"/>
          </p:nvPr>
        </p:nvSpPr>
        <p:spPr>
          <a:xfrm>
            <a:off x="3332069" y="3153615"/>
            <a:ext cx="247637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p60"/>
          <p:cNvSpPr/>
          <p:nvPr>
            <p:ph idx="5" type="pic"/>
          </p:nvPr>
        </p:nvSpPr>
        <p:spPr>
          <a:xfrm>
            <a:off x="3331011" y="1775320"/>
            <a:ext cx="2477514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0" name="Google Shape;130;p60"/>
          <p:cNvSpPr txBox="1"/>
          <p:nvPr>
            <p:ph idx="6" type="body"/>
          </p:nvPr>
        </p:nvSpPr>
        <p:spPr>
          <a:xfrm>
            <a:off x="3331011" y="3585811"/>
            <a:ext cx="2477514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31" name="Google Shape;131;p60"/>
          <p:cNvSpPr txBox="1"/>
          <p:nvPr>
            <p:ph idx="7" type="body"/>
          </p:nvPr>
        </p:nvSpPr>
        <p:spPr>
          <a:xfrm>
            <a:off x="5979974" y="3153615"/>
            <a:ext cx="247551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32" name="Google Shape;132;p60"/>
          <p:cNvSpPr/>
          <p:nvPr>
            <p:ph idx="8" type="pic"/>
          </p:nvPr>
        </p:nvSpPr>
        <p:spPr>
          <a:xfrm>
            <a:off x="5979974" y="1775320"/>
            <a:ext cx="2478696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3" name="Google Shape;133;p60"/>
          <p:cNvSpPr txBox="1"/>
          <p:nvPr>
            <p:ph idx="9" type="body"/>
          </p:nvPr>
        </p:nvSpPr>
        <p:spPr>
          <a:xfrm>
            <a:off x="5979880" y="3585809"/>
            <a:ext cx="2478790" cy="757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34" name="Google Shape;134;p6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8" name="Google Shape;1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1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1"/>
          <p:cNvSpPr txBox="1"/>
          <p:nvPr>
            <p:ph idx="1" type="body"/>
          </p:nvPr>
        </p:nvSpPr>
        <p:spPr>
          <a:xfrm rot="5400000">
            <a:off x="3287961" y="-827310"/>
            <a:ext cx="2568080" cy="7773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6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5" name="Google Shape;14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2"/>
          <p:cNvSpPr txBox="1"/>
          <p:nvPr>
            <p:ph type="title"/>
          </p:nvPr>
        </p:nvSpPr>
        <p:spPr>
          <a:xfrm rot="5400000">
            <a:off x="5558073" y="1442803"/>
            <a:ext cx="3886199" cy="191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2"/>
          <p:cNvSpPr txBox="1"/>
          <p:nvPr>
            <p:ph idx="1" type="body"/>
          </p:nvPr>
        </p:nvSpPr>
        <p:spPr>
          <a:xfrm rot="5400000">
            <a:off x="1614253" y="-471721"/>
            <a:ext cx="3886199" cy="574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6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0" name="Google Shape;2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7"/>
          <p:cNvSpPr txBox="1"/>
          <p:nvPr>
            <p:ph type="title"/>
          </p:nvPr>
        </p:nvSpPr>
        <p:spPr>
          <a:xfrm>
            <a:off x="685331" y="457200"/>
            <a:ext cx="4451227" cy="1517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/>
          <p:nvPr>
            <p:ph idx="2" type="pic"/>
          </p:nvPr>
        </p:nvSpPr>
        <p:spPr>
          <a:xfrm>
            <a:off x="5568602" y="457201"/>
            <a:ext cx="2441519" cy="38862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685346" y="1974639"/>
            <a:ext cx="4451212" cy="236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8" name="Google Shape;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8"/>
          <p:cNvSpPr txBox="1"/>
          <p:nvPr>
            <p:ph type="title"/>
          </p:nvPr>
        </p:nvSpPr>
        <p:spPr>
          <a:xfrm>
            <a:off x="685331" y="457200"/>
            <a:ext cx="2951766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3808547" y="457201"/>
            <a:ext cx="4650122" cy="38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2" type="body"/>
          </p:nvPr>
        </p:nvSpPr>
        <p:spPr>
          <a:xfrm>
            <a:off x="685331" y="1974639"/>
            <a:ext cx="2951767" cy="23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32" name="Google Shape;32;p4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6" name="Google Shape;3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9"/>
          <p:cNvSpPr txBox="1"/>
          <p:nvPr>
            <p:ph type="title"/>
          </p:nvPr>
        </p:nvSpPr>
        <p:spPr>
          <a:xfrm>
            <a:off x="685331" y="457200"/>
            <a:ext cx="7773339" cy="1203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" type="body"/>
          </p:nvPr>
        </p:nvSpPr>
        <p:spPr>
          <a:xfrm>
            <a:off x="685331" y="1775320"/>
            <a:ext cx="2474232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685331" y="2207517"/>
            <a:ext cx="2474232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40" name="Google Shape;40;p49"/>
          <p:cNvSpPr txBox="1"/>
          <p:nvPr>
            <p:ph idx="3" type="body"/>
          </p:nvPr>
        </p:nvSpPr>
        <p:spPr>
          <a:xfrm>
            <a:off x="3339292" y="1775320"/>
            <a:ext cx="246864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49"/>
          <p:cNvSpPr txBox="1"/>
          <p:nvPr>
            <p:ph idx="4" type="body"/>
          </p:nvPr>
        </p:nvSpPr>
        <p:spPr>
          <a:xfrm>
            <a:off x="3331012" y="2207517"/>
            <a:ext cx="2477513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42" name="Google Shape;42;p49"/>
          <p:cNvSpPr txBox="1"/>
          <p:nvPr>
            <p:ph idx="5" type="body"/>
          </p:nvPr>
        </p:nvSpPr>
        <p:spPr>
          <a:xfrm>
            <a:off x="5979974" y="1775320"/>
            <a:ext cx="247869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49"/>
          <p:cNvSpPr txBox="1"/>
          <p:nvPr>
            <p:ph idx="6" type="body"/>
          </p:nvPr>
        </p:nvSpPr>
        <p:spPr>
          <a:xfrm>
            <a:off x="5979974" y="2207517"/>
            <a:ext cx="2478696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44" name="Google Shape;44;p4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8" name="Google Shape;4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0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4" name="Google Shape;5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1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" type="body"/>
          </p:nvPr>
        </p:nvSpPr>
        <p:spPr>
          <a:xfrm>
            <a:off x="685330" y="1775320"/>
            <a:ext cx="777287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1" name="Google Shape;6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2"/>
          <p:cNvSpPr txBox="1"/>
          <p:nvPr>
            <p:ph type="title"/>
          </p:nvPr>
        </p:nvSpPr>
        <p:spPr>
          <a:xfrm>
            <a:off x="685331" y="457200"/>
            <a:ext cx="7773339" cy="257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2"/>
          <p:cNvSpPr txBox="1"/>
          <p:nvPr>
            <p:ph idx="1" type="body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64" name="Google Shape;64;p5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8" name="Google Shape;6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3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" type="body"/>
          </p:nvPr>
        </p:nvSpPr>
        <p:spPr>
          <a:xfrm>
            <a:off x="1290484" y="2707524"/>
            <a:ext cx="6564224" cy="446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1" name="Google Shape;71;p53"/>
          <p:cNvSpPr txBox="1"/>
          <p:nvPr>
            <p:ph idx="2" type="body"/>
          </p:nvPr>
        </p:nvSpPr>
        <p:spPr>
          <a:xfrm>
            <a:off x="685331" y="3279597"/>
            <a:ext cx="7773339" cy="1065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2" name="Google Shape;72;p53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3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3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76" name="Google Shape;76;p5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8" name="Google Shape;7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5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hyperlink" Target="http://drive.google.com/file/d/1QRfAncuVeDlOg6zqTxuH8Bap9zlOxK3A/view" TargetMode="External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d7nNA99vzzbE01Um_9XpCZgOvYKYcMgy/view" TargetMode="External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hyperlink" Target="http://drive.google.com/file/d/1YLJHQ3Sy7OZbgzvJE_Y55_Sw5ZV1eRRF/view" TargetMode="External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z_cISlI__Y57vMouREWNTyNskwx3nyfj/view" TargetMode="External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hyperlink" Target="http://drive.google.com/file/d/1DZ4SDjfLf9omyLZq7ut5U-8fxOSX29Bk/view" TargetMode="External"/><Relationship Id="rId7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hyperlink" Target="http://drive.google.com/file/d/1DQ3cs9k_NoFfqCxEDP8Qk762L8huRV88/view" TargetMode="External"/><Relationship Id="rId7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DT11JiaYv3TWQq99fySfP9EPGtH-vaqr/view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hyperlink" Target="http://drive.google.com/file/d/1ylL6rRW9o3EFdv05LfjbzFTnwRHP6fm1/view" TargetMode="External"/><Relationship Id="rId7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CPIu7cmqsPU-PeBJ95FCG8UCglNLJRo9/view" TargetMode="External"/><Relationship Id="rId10" Type="http://schemas.openxmlformats.org/officeDocument/2006/relationships/hyperlink" Target="http://drive.google.com/file/d/1CPIu7cmqsPU-PeBJ95FCG8UCglNLJRo9/view" TargetMode="External"/><Relationship Id="rId13" Type="http://schemas.openxmlformats.org/officeDocument/2006/relationships/hyperlink" Target="http://drive.google.com/file/d/1wbpNn26MFIYtBaWyu6WJ4fyQ-_gBB6Rz/view" TargetMode="External"/><Relationship Id="rId12" Type="http://schemas.openxmlformats.org/officeDocument/2006/relationships/hyperlink" Target="http://drive.google.com/file/d/1CPIu7cmqsPU-PeBJ95FCG8UCglNLJRo9/vie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9" Type="http://schemas.openxmlformats.org/officeDocument/2006/relationships/hyperlink" Target="http://drive.google.com/file/d/1CPIu7cmqsPU-PeBJ95FCG8UCglNLJRo9/view" TargetMode="External"/><Relationship Id="rId14" Type="http://schemas.openxmlformats.org/officeDocument/2006/relationships/hyperlink" Target="http://drive.google.com/file/d/1CPIu7cmqsPU-PeBJ95FCG8UCglNLJRo9/view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hyperlink" Target="http://drive.google.com/file/d/1ylL6rRW9o3EFdv05LfjbzFTnwRHP6fm1/view" TargetMode="External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eDthweTNhP5S9CtlI6XdCFZ-bVo3-KP-/view" TargetMode="External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jtgb3TqBdm9YMCcUZIi2SpE_txSqcyQZ/view" TargetMode="External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075" y="156825"/>
            <a:ext cx="9121224" cy="29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/>
          <p:nvPr>
            <p:ph type="ctrTitle"/>
          </p:nvPr>
        </p:nvSpPr>
        <p:spPr>
          <a:xfrm>
            <a:off x="1313250" y="975598"/>
            <a:ext cx="65175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040">
                <a:latin typeface="Georgia"/>
                <a:ea typeface="Georgia"/>
                <a:cs typeface="Georgia"/>
                <a:sym typeface="Georgia"/>
              </a:rPr>
              <a:t>SINGLE PRECISION FLOATING POINT ALU IN VERILOG</a:t>
            </a:r>
            <a:endParaRPr sz="30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1"/>
          <p:cNvSpPr txBox="1"/>
          <p:nvPr>
            <p:ph idx="1" type="subTitle"/>
          </p:nvPr>
        </p:nvSpPr>
        <p:spPr>
          <a:xfrm>
            <a:off x="6480313" y="2927395"/>
            <a:ext cx="1908313" cy="173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 Narrow"/>
              <a:buChar char="•"/>
            </a:pPr>
            <a:r>
              <a:rPr b="1" i="1" lang="en-US" sz="1300">
                <a:solidFill>
                  <a:srgbClr val="3F3F3F"/>
                </a:solidFill>
                <a:latin typeface="Arial Narrow"/>
                <a:ea typeface="Arial Narrow"/>
                <a:cs typeface="Arial Narrow"/>
                <a:sym typeface="Arial Narrow"/>
              </a:rPr>
              <a:t>AMAN KATIYAR</a:t>
            </a:r>
            <a:endParaRPr b="1" i="1" sz="1300">
              <a:solidFill>
                <a:srgbClr val="3F3F3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79400" lvl="0" marL="2857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00"/>
              <a:buFont typeface="Arial Narrow"/>
              <a:buChar char="•"/>
            </a:pPr>
            <a:r>
              <a:rPr b="1" i="1" lang="en-US" sz="1300">
                <a:solidFill>
                  <a:srgbClr val="3F3F3F"/>
                </a:solidFill>
                <a:latin typeface="Arial Narrow"/>
                <a:ea typeface="Arial Narrow"/>
                <a:cs typeface="Arial Narrow"/>
                <a:sym typeface="Arial Narrow"/>
              </a:rPr>
              <a:t>ANKIT KUMAR</a:t>
            </a:r>
            <a:endParaRPr b="1" i="1" sz="1300">
              <a:solidFill>
                <a:srgbClr val="3F3F3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79400" lvl="0" marL="2857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00"/>
              <a:buFont typeface="Arial Narrow"/>
              <a:buChar char="•"/>
            </a:pPr>
            <a:r>
              <a:rPr b="1" i="1" lang="en-US" sz="1300">
                <a:solidFill>
                  <a:srgbClr val="3F3F3F"/>
                </a:solidFill>
                <a:latin typeface="Arial Narrow"/>
                <a:ea typeface="Arial Narrow"/>
                <a:cs typeface="Arial Narrow"/>
                <a:sym typeface="Arial Narrow"/>
              </a:rPr>
              <a:t>ARYAN MEENA</a:t>
            </a:r>
            <a:endParaRPr b="1" i="1" sz="1300">
              <a:solidFill>
                <a:srgbClr val="3F3F3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79400" lvl="0" marL="2857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00"/>
              <a:buFont typeface="Arial Narrow"/>
              <a:buChar char="•"/>
            </a:pPr>
            <a:r>
              <a:rPr b="1" i="1" lang="en-US" sz="1300">
                <a:solidFill>
                  <a:srgbClr val="3F3F3F"/>
                </a:solidFill>
                <a:latin typeface="Arial Narrow"/>
                <a:ea typeface="Arial Narrow"/>
                <a:cs typeface="Arial Narrow"/>
                <a:sym typeface="Arial Narrow"/>
              </a:rPr>
              <a:t>AYUSH BANSAL </a:t>
            </a:r>
            <a:endParaRPr sz="155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79400" lvl="0" marL="2857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00"/>
              <a:buFont typeface="Arial Narrow"/>
              <a:buChar char="•"/>
            </a:pPr>
            <a:r>
              <a:rPr b="1" i="1" lang="en-US" sz="1300">
                <a:solidFill>
                  <a:srgbClr val="3F3F3F"/>
                </a:solidFill>
                <a:latin typeface="Arial Narrow"/>
                <a:ea typeface="Arial Narrow"/>
                <a:cs typeface="Arial Narrow"/>
                <a:sym typeface="Arial Narrow"/>
              </a:rPr>
              <a:t>JWAL  BARBHAYA</a:t>
            </a:r>
            <a:endParaRPr b="1" i="1" sz="1300">
              <a:solidFill>
                <a:srgbClr val="3F3F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type="title"/>
          </p:nvPr>
        </p:nvSpPr>
        <p:spPr>
          <a:xfrm>
            <a:off x="640080" y="149629"/>
            <a:ext cx="7818590" cy="90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BLOCK DIAGRAM OF ADDITION AND SUBTRACTION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334" y="939706"/>
            <a:ext cx="5848651" cy="364508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ransition spd="slow" p14:dur="1500">
    <p:split orient="vert" dir="in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3618" y="1"/>
            <a:ext cx="92976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 txBox="1"/>
          <p:nvPr>
            <p:ph type="title"/>
          </p:nvPr>
        </p:nvSpPr>
        <p:spPr>
          <a:xfrm>
            <a:off x="724204" y="431598"/>
            <a:ext cx="7734465" cy="78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5C82"/>
              </a:buClr>
              <a:buSzPts val="2700"/>
              <a:buFont typeface="Arial"/>
              <a:buNone/>
            </a:pPr>
            <a:r>
              <a:rPr lang="en-US" u="sng">
                <a:solidFill>
                  <a:srgbClr val="3D5C82"/>
                </a:solidFill>
                <a:latin typeface="Arial"/>
                <a:ea typeface="Arial"/>
                <a:cs typeface="Arial"/>
                <a:sym typeface="Arial"/>
              </a:rPr>
              <a:t>ADDER-SUBTRACTOR MODULE</a:t>
            </a:r>
            <a:endParaRPr u="sng">
              <a:solidFill>
                <a:srgbClr val="3D5C8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223" y="96209"/>
            <a:ext cx="6808661" cy="14077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 txBox="1"/>
          <p:nvPr>
            <p:ph type="title"/>
          </p:nvPr>
        </p:nvSpPr>
        <p:spPr>
          <a:xfrm>
            <a:off x="1828800" y="203931"/>
            <a:ext cx="5381145" cy="1138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MULTIPLICATION MODULE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1368310" y="1795908"/>
            <a:ext cx="7071797" cy="2598481"/>
          </a:xfrm>
          <a:prstGeom prst="rect">
            <a:avLst/>
          </a:prstGeom>
          <a:solidFill>
            <a:srgbClr val="80C7F5"/>
          </a:solidFill>
          <a:ln>
            <a:noFill/>
          </a:ln>
          <a:effectLst>
            <a:outerShdw blurRad="63500" rotWithShape="0" algn="ctr" dir="5400000" dist="25400">
              <a:srgbClr val="000000">
                <a:alpha val="6862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Add the biased exponents of the two numbers, subtracting the bias from the sum to get the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new biased exponent</a:t>
            </a: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Multiply the significands. Set the result sign to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if operands have same sign and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otherwise.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Normalize the product if necessary, shifting its significand right and incrementing the exponent.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Round the significand to the appropriate number of bits, and renormalize if rounding generates a carry.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Check for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Overflow</a:t>
            </a: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Underflow</a:t>
            </a: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if there is, report exception.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 txBox="1"/>
          <p:nvPr>
            <p:ph type="title"/>
          </p:nvPr>
        </p:nvSpPr>
        <p:spPr>
          <a:xfrm>
            <a:off x="931025" y="324196"/>
            <a:ext cx="6683433" cy="440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BLOCK DIAGRAM OF MULTIPLICATION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782" y="764771"/>
            <a:ext cx="6691745" cy="374072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mc:AlternateContent>
    <mc:Choice Requires="p14">
      <p:transition spd="slow">
        <p14:reveal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75" y="385524"/>
            <a:ext cx="8839200" cy="4249975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sp>
        <p:nvSpPr>
          <p:cNvPr id="267" name="Google Shape;267;p14"/>
          <p:cNvSpPr txBox="1"/>
          <p:nvPr/>
        </p:nvSpPr>
        <p:spPr>
          <a:xfrm>
            <a:off x="4670200" y="682250"/>
            <a:ext cx="377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8" name="Google Shape;268;p14"/>
          <p:cNvSpPr txBox="1"/>
          <p:nvPr>
            <p:ph type="title"/>
          </p:nvPr>
        </p:nvSpPr>
        <p:spPr>
          <a:xfrm>
            <a:off x="701000" y="4635499"/>
            <a:ext cx="7757670" cy="508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BLOCK DIAGRAM OF MULTIPLIER MODULE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9308" y="0"/>
            <a:ext cx="4904185" cy="51435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sp>
        <p:nvSpPr>
          <p:cNvPr id="274" name="Google Shape;274;p15"/>
          <p:cNvSpPr txBox="1"/>
          <p:nvPr/>
        </p:nvSpPr>
        <p:spPr>
          <a:xfrm>
            <a:off x="4670200" y="682250"/>
            <a:ext cx="377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5" name="Google Shape;275;p15"/>
          <p:cNvSpPr txBox="1"/>
          <p:nvPr>
            <p:ph type="title"/>
          </p:nvPr>
        </p:nvSpPr>
        <p:spPr>
          <a:xfrm>
            <a:off x="7015397" y="493530"/>
            <a:ext cx="1933730" cy="117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MULTIPLICATION USING DADDA MULTIPLIER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>
            <p:ph type="title"/>
          </p:nvPr>
        </p:nvSpPr>
        <p:spPr>
          <a:xfrm>
            <a:off x="624950" y="144725"/>
            <a:ext cx="7833720" cy="910992"/>
          </a:xfrm>
          <a:prstGeom prst="rect">
            <a:avLst/>
          </a:prstGeom>
          <a:solidFill>
            <a:srgbClr val="D7C0EA"/>
          </a:solidFill>
          <a:ln cap="flat" cmpd="sng" w="9525">
            <a:solidFill>
              <a:srgbClr val="814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ALGORITHM OF DADDA MULTIPLIER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861773" y="1357848"/>
            <a:ext cx="754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Multiply (that is - AND) each bit of one of the arguments, by each bit of the other, yielding N^2results. 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Reduce the number of partial products to two layers of full and half adders. For this, Dadda reduction scheme uses the following algorithm. 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1526193" y="2631367"/>
            <a:ext cx="730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❑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Let d1 = 2 and dj+1 = [3.dj / 2], where dj is the matrix height for the j-th stage from the end. Find the largest j such that at least one column of the matrix has more than dj bits. 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❑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Employ (3, 2) and (2, 2) counters to obtain a reduced matrix with no more than dj elements in any column. 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❑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Until a matrix with only two rows is generated. Let j = j-1 and repeat step b 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❑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Group the wires in two numbers, and add them with a conventional adder 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83" name="Google Shape;283;p16" title="WhatsApp Audio 2021-07-03 at 7.45.58 PM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815667"/>
            <a:ext cx="175433" cy="17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 dir="in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6967" y="65784"/>
            <a:ext cx="5657439" cy="11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1953791" y="355235"/>
            <a:ext cx="5164056" cy="565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DIVISION MODULE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 txBox="1"/>
          <p:nvPr/>
        </p:nvSpPr>
        <p:spPr>
          <a:xfrm>
            <a:off x="1176728" y="1479235"/>
            <a:ext cx="7241422" cy="2860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the division module works on the algorithm of Newton-Raphson for finding multiplicative inverse.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We first shift the dividend by 1 bit towards left then we subtract the divisor.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Same procedure we do 24 times.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Then we check for overflow, if exponent overflow is there, we report as overflow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Else we check for underflow, if there is underflow then we report as underflow.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If there is no overflow and underflow then we divide mantissas and determines the sign of the result.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6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If necessary , normalize the resulting value.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91" name="Google Shape;291;p17" title="AUD-20210703-WA0205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9237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zoom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655140" y="105255"/>
            <a:ext cx="7833720" cy="910992"/>
          </a:xfrm>
          <a:prstGeom prst="rect">
            <a:avLst/>
          </a:prstGeom>
          <a:solidFill>
            <a:srgbClr val="D7C0EA"/>
          </a:solidFill>
          <a:ln cap="flat" cmpd="sng" w="9525">
            <a:solidFill>
              <a:srgbClr val="814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ALGORITHM OF DIVISION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763096" y="1348576"/>
            <a:ext cx="7644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Check for zero if numerator is zero return zero if denominator is zero return error 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If both the numbers are non zero subtract the exponents of both the numbers  using 2’s complementing method (discard the carry if occur)and add 127 to them for exponent part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Check for exponent overflow. if exponent overflow is there report overflow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if no exponent overflow is there check for underflow if there is underflow then report underflow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if no underflow and overflow is there then divide mantissas and determine the sign of the result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302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 Narrow"/>
              <a:buChar char="⮚"/>
            </a:pPr>
            <a:r>
              <a:rPr i="0" lang="en-US" sz="18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Normalize the resulting value, if necessary.</a:t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15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i="0" sz="18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98" name="Google Shape;298;p18" title="AUD-20210703-WA020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50340" cy="35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 dir="in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/>
          <p:nvPr>
            <p:ph type="title"/>
          </p:nvPr>
        </p:nvSpPr>
        <p:spPr>
          <a:xfrm>
            <a:off x="685331" y="165611"/>
            <a:ext cx="7656102" cy="807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 Narrow"/>
              <a:buNone/>
            </a:pPr>
            <a:r>
              <a:rPr lang="en-US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FLOWCHART OF DIVISION</a:t>
            </a:r>
            <a:br>
              <a:rPr lang="en-US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04" name="Google Shape;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883" y="736783"/>
            <a:ext cx="5598233" cy="424110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mc:AlternateContent>
    <mc:Choice Requires="p14">
      <p:transition spd="slow">
        <p14:reveal dir="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8290" y="1170958"/>
            <a:ext cx="6315281" cy="240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 txBox="1"/>
          <p:nvPr/>
        </p:nvSpPr>
        <p:spPr>
          <a:xfrm>
            <a:off x="4670200" y="682250"/>
            <a:ext cx="377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802486" y="1776173"/>
            <a:ext cx="5506136" cy="927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4104932" y="2643702"/>
            <a:ext cx="3553791" cy="4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i="1" lang="en-US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LET’S INTRODUCE YOU TO OUR PROJECT</a:t>
            </a:r>
            <a:endParaRPr i="1"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934082" y="3783164"/>
            <a:ext cx="4259697" cy="122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/>
        </p:nvSpPr>
        <p:spPr>
          <a:xfrm>
            <a:off x="4670200" y="682250"/>
            <a:ext cx="377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4069" y="880400"/>
            <a:ext cx="6375861" cy="329184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sp>
        <p:nvSpPr>
          <p:cNvPr id="311" name="Google Shape;311;p20"/>
          <p:cNvSpPr txBox="1"/>
          <p:nvPr>
            <p:ph type="title"/>
          </p:nvPr>
        </p:nvSpPr>
        <p:spPr>
          <a:xfrm>
            <a:off x="1246910" y="191193"/>
            <a:ext cx="6513020" cy="798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BLOCK DIAGRAM OF DIVISION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2128603" y="3919929"/>
            <a:ext cx="5044190" cy="502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DIVISION MODULE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17" name="Google Shape;3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6886"/>
            <a:ext cx="9144000" cy="298304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860" y="1256478"/>
            <a:ext cx="7167855" cy="251953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2"/>
          <p:cNvSpPr txBox="1"/>
          <p:nvPr>
            <p:ph type="title"/>
          </p:nvPr>
        </p:nvSpPr>
        <p:spPr>
          <a:xfrm>
            <a:off x="697312" y="197353"/>
            <a:ext cx="7761358" cy="4512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COMPLETE ALU</a:t>
            </a:r>
            <a:endParaRPr sz="4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>
            <p:ph type="title"/>
          </p:nvPr>
        </p:nvSpPr>
        <p:spPr>
          <a:xfrm>
            <a:off x="4691921" y="3889948"/>
            <a:ext cx="4174759" cy="4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 Narrow"/>
              <a:buNone/>
            </a:pPr>
            <a:r>
              <a:rPr lang="en-US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BLOCK DIAGRAM OF ALU</a:t>
            </a:r>
            <a:endParaRPr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909" y="816965"/>
            <a:ext cx="4159771" cy="294556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sp>
        <p:nvSpPr>
          <p:cNvPr id="330" name="Google Shape;330;p23"/>
          <p:cNvSpPr txBox="1"/>
          <p:nvPr/>
        </p:nvSpPr>
        <p:spPr>
          <a:xfrm>
            <a:off x="134911" y="899410"/>
            <a:ext cx="4437090" cy="366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460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ALU CONTROL	 OPERATION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000	 	ADD OPERAND “A” 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001	 	SUBTRACT OPERANDS “A” 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010	 	MULTIPLY OPERANDS “A” 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011		DIVIDE OPERANDS “A” 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100	 	LOGICALLY OR OPERAND “A” 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101 		LOGICALLY AND OPERAND “A” 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110	 	LOGICALLY NOT OPERAND “A”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111		LOGICALLY EX-OR OPERAND “A” AND “B”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1460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 p14:dur="1500">
    <p:split orient="vert" dir="in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sp>
        <p:nvSpPr>
          <p:cNvPr id="336" name="Google Shape;336;p24"/>
          <p:cNvSpPr txBox="1"/>
          <p:nvPr/>
        </p:nvSpPr>
        <p:spPr>
          <a:xfrm>
            <a:off x="4670200" y="682250"/>
            <a:ext cx="377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7" name="Google Shape;337;p24"/>
          <p:cNvSpPr txBox="1"/>
          <p:nvPr>
            <p:ph type="ctrTitle"/>
          </p:nvPr>
        </p:nvSpPr>
        <p:spPr>
          <a:xfrm>
            <a:off x="1313259" y="179883"/>
            <a:ext cx="6517482" cy="5023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 Narrow"/>
              <a:buNone/>
            </a:pPr>
            <a:r>
              <a:rPr lang="en-US" sz="2800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BLOCK DIAGRAM OF COMPLETE ALU MODULE</a:t>
            </a:r>
            <a:endParaRPr sz="2800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390" y="539430"/>
            <a:ext cx="7012593" cy="404572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 txBox="1"/>
          <p:nvPr>
            <p:ph type="title"/>
          </p:nvPr>
        </p:nvSpPr>
        <p:spPr>
          <a:xfrm>
            <a:off x="697312" y="1664340"/>
            <a:ext cx="7761358" cy="2322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SIMULATION RESULT </a:t>
            </a:r>
            <a:b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WAVEFORM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60" y="-65784"/>
            <a:ext cx="8742717" cy="123016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6"/>
          <p:cNvSpPr txBox="1"/>
          <p:nvPr>
            <p:ph type="title"/>
          </p:nvPr>
        </p:nvSpPr>
        <p:spPr>
          <a:xfrm>
            <a:off x="684155" y="-171038"/>
            <a:ext cx="7774515" cy="1440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r>
              <a:rPr b="1" lang="en-US" sz="2600">
                <a:solidFill>
                  <a:srgbClr val="0C0C0C"/>
                </a:solidFill>
                <a:latin typeface="Arial Narrow"/>
                <a:ea typeface="Arial Narrow"/>
                <a:cs typeface="Arial Narrow"/>
                <a:sym typeface="Arial Narrow"/>
              </a:rPr>
              <a:t>ACCURACY RESULT OF TEST BENCHES</a:t>
            </a:r>
            <a:endParaRPr b="1" sz="2600">
              <a:solidFill>
                <a:srgbClr val="0C0C0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350" name="Google Shape;350;p26"/>
          <p:cNvGraphicFramePr/>
          <p:nvPr/>
        </p:nvGraphicFramePr>
        <p:xfrm>
          <a:off x="684155" y="11117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{A4A247F5-CC54-4314-8879-917ABE1DD189}</a:tableStyleId>
              </a:tblPr>
              <a:tblGrid>
                <a:gridCol w="1625925"/>
                <a:gridCol w="1578450"/>
                <a:gridCol w="1755775"/>
                <a:gridCol w="1541525"/>
                <a:gridCol w="1593825"/>
              </a:tblGrid>
              <a:tr h="808575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2838"/>
                        </a:buClr>
                        <a:buSzPts val="1600"/>
                        <a:buFont typeface="Arial Narrow"/>
                        <a:buChar char="•"/>
                      </a:pPr>
                      <a:r>
                        <a:rPr lang="en-US" sz="1600" u="none" cap="none" strike="noStrike">
                          <a:solidFill>
                            <a:srgbClr val="1A2838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OPERATION </a:t>
                      </a:r>
                      <a:endParaRPr sz="1600" u="none" cap="none" strike="noStrike">
                        <a:solidFill>
                          <a:srgbClr val="1A2838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F42A"/>
                    </a:solidFill>
                  </a:tcPr>
                </a:tc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2838"/>
                        </a:buClr>
                        <a:buSzPts val="1600"/>
                        <a:buFont typeface="Arial Narrow"/>
                        <a:buChar char="•"/>
                      </a:pPr>
                      <a:r>
                        <a:rPr lang="en-US" sz="1600" u="none" cap="none" strike="noStrike">
                          <a:solidFill>
                            <a:srgbClr val="1A2838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TOTAL NO. OF TEST CASE</a:t>
                      </a:r>
                      <a:endParaRPr sz="1600" u="none" cap="none" strike="noStrike">
                        <a:solidFill>
                          <a:srgbClr val="1A2838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7CF42A"/>
                    </a:solidFill>
                  </a:tcPr>
                </a:tc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2838"/>
                        </a:buClr>
                        <a:buSzPts val="1400"/>
                        <a:buFont typeface="Arial Narrow"/>
                        <a:buChar char="•"/>
                      </a:pPr>
                      <a:r>
                        <a:rPr lang="en-US" u="none" cap="none" strike="noStrike">
                          <a:solidFill>
                            <a:srgbClr val="1A2838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TOTAL NO. OF TEST CASE PASSED</a:t>
                      </a:r>
                      <a:endParaRPr u="none" cap="none" strike="noStrike">
                        <a:solidFill>
                          <a:srgbClr val="1A2838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7CF42A"/>
                    </a:solidFill>
                  </a:tcPr>
                </a:tc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2838"/>
                        </a:buClr>
                        <a:buSzPts val="1400"/>
                        <a:buFont typeface="Arial Narrow"/>
                        <a:buChar char="•"/>
                      </a:pPr>
                      <a:r>
                        <a:rPr lang="en-US" u="none" cap="none" strike="noStrike">
                          <a:solidFill>
                            <a:srgbClr val="1A2838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TOTAL N0. OF TEST CASE FAILED</a:t>
                      </a:r>
                      <a:endParaRPr u="none" cap="none" strike="noStrike">
                        <a:solidFill>
                          <a:srgbClr val="1A2838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7CF42A"/>
                    </a:solidFill>
                  </a:tcPr>
                </a:tc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2838"/>
                        </a:buClr>
                        <a:buSzPts val="1800"/>
                        <a:buFont typeface="Arial Narrow"/>
                        <a:buChar char="•"/>
                      </a:pPr>
                      <a:r>
                        <a:rPr lang="en-US" sz="1800" u="none" cap="none" strike="noStrike">
                          <a:solidFill>
                            <a:srgbClr val="1A2838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ACCURACY</a:t>
                      </a:r>
                      <a:endParaRPr sz="1800" u="none" cap="none" strike="noStrike">
                        <a:solidFill>
                          <a:srgbClr val="1A2838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7CF42A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Addition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86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14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86%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Subtraction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82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18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82%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Multiplication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96(randomly)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92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95.83%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Division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78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53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25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67.79%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Bitwise OR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Bitwise And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</a:tr>
              <a:tr h="3918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Bitwise Not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105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99FFCC"/>
                    </a:solidFill>
                  </a:tcPr>
                </a:tc>
              </a:tr>
              <a:tr h="389300">
                <a:tc>
                  <a:txBody>
                    <a:bodyPr/>
                    <a:lstStyle/>
                    <a:p>
                      <a:pPr indent="-2730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Arial Narrow"/>
                        <a:buChar char="⮚"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Bitwise XOR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50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50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u="none" cap="none" strike="noStrike">
                          <a:solidFill>
                            <a:srgbClr val="00206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100%</a:t>
                      </a:r>
                      <a:endParaRPr u="none" cap="none" strike="noStrike">
                        <a:solidFill>
                          <a:srgbClr val="00206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45725" marB="45725" marR="91450" marL="91450">
                    <a:solidFill>
                      <a:srgbClr val="E4EE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763" y="0"/>
            <a:ext cx="7052063" cy="109859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7"/>
          <p:cNvSpPr txBox="1"/>
          <p:nvPr>
            <p:ph type="title"/>
          </p:nvPr>
        </p:nvSpPr>
        <p:spPr>
          <a:xfrm>
            <a:off x="717046" y="1"/>
            <a:ext cx="7741623" cy="1098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None/>
            </a:pPr>
            <a:r>
              <a:rPr b="1"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ADDITION WAVEFORM</a:t>
            </a:r>
            <a:endParaRPr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31225"/>
            <a:ext cx="9143998" cy="3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4624" y="0"/>
            <a:ext cx="6354751" cy="13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8"/>
          <p:cNvSpPr txBox="1"/>
          <p:nvPr>
            <p:ph type="title"/>
          </p:nvPr>
        </p:nvSpPr>
        <p:spPr>
          <a:xfrm>
            <a:off x="670999" y="85519"/>
            <a:ext cx="7787670" cy="1252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SUBTRACTION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05224"/>
            <a:ext cx="9144000" cy="3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778" y="0"/>
            <a:ext cx="7082444" cy="1243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/>
          <p:nvPr>
            <p:ph type="title"/>
          </p:nvPr>
        </p:nvSpPr>
        <p:spPr>
          <a:xfrm>
            <a:off x="1837113" y="257695"/>
            <a:ext cx="5412304" cy="665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MULTIPLICATION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20938"/>
            <a:ext cx="9144000" cy="341419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014" y="189130"/>
            <a:ext cx="5782429" cy="131732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 txBox="1"/>
          <p:nvPr>
            <p:ph type="title"/>
          </p:nvPr>
        </p:nvSpPr>
        <p:spPr>
          <a:xfrm>
            <a:off x="2374800" y="485325"/>
            <a:ext cx="4532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ARITHMETIC LOGIC UNIT(ALU) </a:t>
            </a:r>
            <a:endParaRPr sz="2800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1271851" y="1729050"/>
            <a:ext cx="6156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•An arithmetic logic unit(ALU) is a combinational digital electronic circuit representing the fundamental building block of the CPU of a computer.</a:t>
            </a:r>
            <a:endParaRPr i="0" sz="20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6670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Noto Sans Symbols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•It perform </a:t>
            </a:r>
            <a:r>
              <a:rPr b="1" i="0" lang="en-US" sz="2000" u="sng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ADDITION, SUBTRACTION, MULTIPLICATION, DIVISION</a:t>
            </a:r>
            <a:r>
              <a:rPr i="0" lang="en-US" sz="2000" u="none" cap="none" strike="noStrik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,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and BITWISE logical operations </a:t>
            </a:r>
            <a:r>
              <a:rPr b="1" i="0" lang="en-US" sz="2000" u="sng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like AND, OR, NOT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on number in the IEEE-754 format.</a:t>
            </a:r>
            <a:endParaRPr i="0" sz="20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 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4" name="Google Shape;174;p3" title="Audio from Ayu$H bANSAL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4394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eveal dir="r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175" y="-827"/>
            <a:ext cx="5515494" cy="109810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0"/>
          <p:cNvSpPr txBox="1"/>
          <p:nvPr>
            <p:ph type="title"/>
          </p:nvPr>
        </p:nvSpPr>
        <p:spPr>
          <a:xfrm>
            <a:off x="685331" y="-91440"/>
            <a:ext cx="7773339" cy="12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DIVISION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0"/>
          <p:cNvSpPr txBox="1"/>
          <p:nvPr>
            <p:ph idx="1" type="body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PLEASE WRITE HERE</a:t>
            </a:r>
            <a:endParaRPr/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37050"/>
            <a:ext cx="9144001" cy="34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zoom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099" y="-83128"/>
            <a:ext cx="6708370" cy="11970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1"/>
          <p:cNvSpPr txBox="1"/>
          <p:nvPr>
            <p:ph type="title"/>
          </p:nvPr>
        </p:nvSpPr>
        <p:spPr>
          <a:xfrm>
            <a:off x="706582" y="150014"/>
            <a:ext cx="7752088" cy="797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BITWISE AND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80794"/>
            <a:ext cx="9144000" cy="322016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pic>
        <p:nvPicPr>
          <p:cNvPr id="387" name="Google Shape;387;p31" title="And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553361"/>
            <a:ext cx="437739" cy="43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982" y="74815"/>
            <a:ext cx="6084915" cy="102246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>
            <p:ph type="title"/>
          </p:nvPr>
        </p:nvSpPr>
        <p:spPr>
          <a:xfrm>
            <a:off x="681644" y="74815"/>
            <a:ext cx="7777026" cy="1022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BITWISE OR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38" y="1334669"/>
            <a:ext cx="9144000" cy="29601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  <p:pic>
        <p:nvPicPr>
          <p:cNvPr id="395" name="Google Shape;395;p32" title="Or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44716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345" y="0"/>
            <a:ext cx="6733310" cy="131341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 flipH="1" rot="10800000">
            <a:off x="914400" y="5143500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 txBox="1"/>
          <p:nvPr>
            <p:ph type="title"/>
          </p:nvPr>
        </p:nvSpPr>
        <p:spPr>
          <a:xfrm>
            <a:off x="689956" y="207817"/>
            <a:ext cx="7768714" cy="897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BITWISE NOT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3" title="Not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3830075"/>
            <a:ext cx="385156" cy="38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670563"/>
            <a:ext cx="9143999" cy="309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lus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982" y="74815"/>
            <a:ext cx="6084915" cy="102246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4"/>
          <p:cNvSpPr txBox="1"/>
          <p:nvPr>
            <p:ph type="title"/>
          </p:nvPr>
        </p:nvSpPr>
        <p:spPr>
          <a:xfrm>
            <a:off x="681644" y="74815"/>
            <a:ext cx="7777026" cy="1022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BITWISE XOR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76213"/>
            <a:ext cx="9144000" cy="359839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982" y="74815"/>
            <a:ext cx="6084915" cy="102246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 txBox="1"/>
          <p:nvPr>
            <p:ph type="title"/>
          </p:nvPr>
        </p:nvSpPr>
        <p:spPr>
          <a:xfrm>
            <a:off x="681644" y="74815"/>
            <a:ext cx="7777026" cy="1022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SLL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6049" y="1207373"/>
            <a:ext cx="9216363" cy="303570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345" y="0"/>
            <a:ext cx="6733310" cy="131341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6"/>
          <p:cNvSpPr txBox="1"/>
          <p:nvPr/>
        </p:nvSpPr>
        <p:spPr>
          <a:xfrm flipH="1" rot="10800000">
            <a:off x="914400" y="5143500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"/>
          <p:cNvSpPr txBox="1"/>
          <p:nvPr>
            <p:ph type="title"/>
          </p:nvPr>
        </p:nvSpPr>
        <p:spPr>
          <a:xfrm>
            <a:off x="689956" y="207817"/>
            <a:ext cx="7768714" cy="897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SRA 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313409"/>
            <a:ext cx="9144000" cy="316649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ransition spd="slow">
    <p:plus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982" y="74815"/>
            <a:ext cx="6084915" cy="102246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7"/>
          <p:cNvSpPr txBox="1"/>
          <p:nvPr>
            <p:ph type="title"/>
          </p:nvPr>
        </p:nvSpPr>
        <p:spPr>
          <a:xfrm>
            <a:off x="681644" y="74815"/>
            <a:ext cx="7777026" cy="1022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SRL WAVEFORM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9205" y="1376143"/>
            <a:ext cx="9144000" cy="316828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71" y="856210"/>
            <a:ext cx="7664333" cy="31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 txBox="1"/>
          <p:nvPr>
            <p:ph idx="1" type="subTitle"/>
          </p:nvPr>
        </p:nvSpPr>
        <p:spPr>
          <a:xfrm>
            <a:off x="1088968" y="2086494"/>
            <a:ext cx="6708370" cy="154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MAJOR CHALLENGES FACED</a:t>
            </a:r>
            <a:endParaRPr b="1" i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/>
        </p:nvSpPr>
        <p:spPr>
          <a:xfrm>
            <a:off x="1161737" y="524656"/>
            <a:ext cx="6962929" cy="4432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Gathering information of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Verilog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is one of major task.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Due to pandemic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there is difficulty  while discussing the project with team members.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Due to limited data and other resources , the team lacked the facilities.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Due to limited data, few of team member can’t able to download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vivado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therefore we have to look for alternative option which was not as advance as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vivado.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Novice errors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while writing the verilog code due to lots of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compiler error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 i="0" sz="2000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of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underflow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and </a:t>
            </a:r>
            <a:r>
              <a:rPr i="0" lang="en-US" sz="2000" u="none" cap="none" strike="noStrike">
                <a:solidFill>
                  <a:srgbClr val="0000FF"/>
                </a:solidFill>
                <a:latin typeface="Arial Narrow"/>
                <a:ea typeface="Arial Narrow"/>
                <a:cs typeface="Arial Narrow"/>
                <a:sym typeface="Arial Narrow"/>
              </a:rPr>
              <a:t>overflow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 troubled us while writing multiplication and division module 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7273" y="0"/>
            <a:ext cx="5729800" cy="111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>
            <p:ph type="title"/>
          </p:nvPr>
        </p:nvSpPr>
        <p:spPr>
          <a:xfrm>
            <a:off x="698488" y="156754"/>
            <a:ext cx="6445674" cy="6742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IEEE-754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/>
              <a:t> </a:t>
            </a:r>
            <a:endParaRPr/>
          </a:p>
        </p:txBody>
      </p:sp>
      <p:sp>
        <p:nvSpPr>
          <p:cNvPr id="181" name="Google Shape;181;p4"/>
          <p:cNvSpPr txBox="1"/>
          <p:nvPr/>
        </p:nvSpPr>
        <p:spPr>
          <a:xfrm>
            <a:off x="730205" y="1328610"/>
            <a:ext cx="425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 Narrow"/>
              <a:buChar char="⮚"/>
            </a:pPr>
            <a:r>
              <a:rPr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r>
              <a:rPr i="0" lang="en-US" sz="18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The IEEE-754 SINGLE PRECISION </a:t>
            </a:r>
            <a:r>
              <a:rPr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Floating point format is used to represent a large range of numbers with limited computational or storage resources.</a:t>
            </a:r>
            <a:endParaRPr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782832" y="2944740"/>
            <a:ext cx="420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 Narrow"/>
              <a:buChar char="⮚"/>
            </a:pPr>
            <a:r>
              <a:rPr i="0" lang="en-US" sz="19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.The numbers are stored in 32 bits, where the first bit denotes the</a:t>
            </a:r>
            <a:r>
              <a:rPr i="0" lang="en-US" sz="19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 sign</a:t>
            </a:r>
            <a:r>
              <a:rPr i="0" lang="en-US" sz="19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the next 8 denote the </a:t>
            </a:r>
            <a:r>
              <a:rPr i="0" lang="en-US" sz="19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exponent</a:t>
            </a:r>
            <a:r>
              <a:rPr i="0" lang="en-US" sz="19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and the rest of them denote the </a:t>
            </a:r>
            <a:r>
              <a:rPr i="0" lang="en-US" sz="19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mantissa.</a:t>
            </a:r>
            <a:endParaRPr sz="17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685" y="1881427"/>
            <a:ext cx="3644442" cy="171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 title="WhatsApp Audio 2021-07-03 at 11.42.46 PM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43544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462349" y="393754"/>
            <a:ext cx="6599373" cy="401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0"/>
          <p:cNvSpPr txBox="1"/>
          <p:nvPr>
            <p:ph type="title"/>
          </p:nvPr>
        </p:nvSpPr>
        <p:spPr>
          <a:xfrm>
            <a:off x="1282995" y="1609060"/>
            <a:ext cx="6778727" cy="2239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en-US" sz="4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TEAM MEMBER</a:t>
            </a:r>
            <a:br>
              <a:rPr lang="en-US" sz="4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/>
        </p:nvSpPr>
        <p:spPr>
          <a:xfrm flipH="1" rot="10800000">
            <a:off x="914400" y="5143500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9120" y="-32711"/>
            <a:ext cx="5206707" cy="162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/>
          <p:nvPr>
            <p:ph type="title"/>
          </p:nvPr>
        </p:nvSpPr>
        <p:spPr>
          <a:xfrm>
            <a:off x="6102773" y="182880"/>
            <a:ext cx="2668694" cy="1185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2900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ANKIT KUMAR</a:t>
            </a:r>
            <a:br>
              <a:rPr lang="en-US" sz="2900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900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20112015</a:t>
            </a:r>
            <a:endParaRPr sz="2900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546" y="1759763"/>
            <a:ext cx="5508345" cy="16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560" y="3464034"/>
            <a:ext cx="5369267" cy="16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5025" y="-86898"/>
            <a:ext cx="5081852" cy="16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9900" y="3519526"/>
            <a:ext cx="4981899" cy="162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 txBox="1"/>
          <p:nvPr/>
        </p:nvSpPr>
        <p:spPr>
          <a:xfrm>
            <a:off x="914399" y="440268"/>
            <a:ext cx="2296161" cy="785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960"/>
              <a:buFont typeface="Arial"/>
              <a:buNone/>
            </a:pPr>
            <a:r>
              <a:rPr i="0" lang="en-US" sz="27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AMAN KATIYAR</a:t>
            </a:r>
            <a:br>
              <a:rPr i="0" lang="en-US" sz="27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i="0" lang="en-US" sz="27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201160O6</a:t>
            </a:r>
            <a:endParaRPr i="0" sz="2960" u="none" cap="none" strike="noStrike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1072282" y="3635636"/>
            <a:ext cx="2585318" cy="139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AYUSH BANSAL</a:t>
            </a:r>
            <a:b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20116022</a:t>
            </a:r>
            <a:endParaRPr i="0" sz="2900" u="none" cap="none" strike="noStrike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5585076" y="3782589"/>
            <a:ext cx="2848454" cy="1013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960"/>
              <a:buFont typeface="Arial"/>
              <a:buNone/>
            </a:pPr>
            <a:r>
              <a:rPr i="0" lang="en-US" sz="28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JWAL BARBHAYA</a:t>
            </a:r>
            <a:br>
              <a:rPr i="0" lang="en-US" sz="28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i="0" lang="en-US" sz="286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20116024</a:t>
            </a:r>
            <a:endParaRPr i="0" sz="2860" u="none" cap="none" strike="noStrike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3295787" y="2064242"/>
            <a:ext cx="2486641" cy="110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ARYAN MEENA</a:t>
            </a:r>
            <a:b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i="0" lang="en-US" sz="29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20116019</a:t>
            </a:r>
            <a:endParaRPr i="0" sz="2900" u="none" cap="none" strike="noStrike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80" y="812801"/>
            <a:ext cx="7924799" cy="32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807200" y="222628"/>
            <a:ext cx="4104640" cy="113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>
            <p:ph type="title"/>
          </p:nvPr>
        </p:nvSpPr>
        <p:spPr>
          <a:xfrm>
            <a:off x="2364498" y="1221129"/>
            <a:ext cx="4813542" cy="2296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233744" y="3816630"/>
            <a:ext cx="4467487" cy="10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/>
        </p:nvSpPr>
        <p:spPr>
          <a:xfrm>
            <a:off x="1022465" y="806335"/>
            <a:ext cx="73899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Floating-point single-precision ALU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has been discussed and analysis extensively by our group member.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Partwise suitable algorithm has been developed all </a:t>
            </a:r>
            <a:r>
              <a:rPr i="0" lang="en-US" sz="20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arithmetic and logic operation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Design module has been tested extensively for randomly generated </a:t>
            </a:r>
            <a:r>
              <a:rPr i="0" lang="en-US" sz="20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test bench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and we got good amount of</a:t>
            </a:r>
            <a:r>
              <a:rPr i="0" lang="en-US" sz="20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 accuracy </a:t>
            </a: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of it.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Proper time has been devoted to make the </a:t>
            </a:r>
            <a:r>
              <a:rPr i="0" lang="en-US" sz="20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algorithm efficient.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158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79" name="Google Shape;4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33744" y="3816630"/>
            <a:ext cx="4467487" cy="10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671554">
            <a:off x="6933126" y="208782"/>
            <a:ext cx="4691078" cy="42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914158">
            <a:off x="1312256" y="-1391134"/>
            <a:ext cx="5793225" cy="27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992538" y="4087851"/>
            <a:ext cx="4467487" cy="10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0737" y="2379812"/>
            <a:ext cx="4962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ing face with solid fill" id="488" name="Google Shape;488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91024" y="3983690"/>
            <a:ext cx="961949" cy="68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" id="489" name="Google Shape;489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05255" y="115981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1561" y="1585381"/>
            <a:ext cx="3457932" cy="10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6033" y="1614894"/>
            <a:ext cx="3555191" cy="10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047" y="1614894"/>
            <a:ext cx="3457933" cy="98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70" y="0"/>
            <a:ext cx="8555900" cy="120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3152440" y="1185181"/>
            <a:ext cx="37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>
            <p:ph type="title"/>
          </p:nvPr>
        </p:nvSpPr>
        <p:spPr>
          <a:xfrm>
            <a:off x="685330" y="457200"/>
            <a:ext cx="74324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30"/>
              <a:buFont typeface="Arial"/>
              <a:buNone/>
            </a:pPr>
            <a:r>
              <a:rPr b="1" lang="en-US" sz="263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CONVERSION OF DECIMAL TO FLOATING POINT</a:t>
            </a:r>
            <a:endParaRPr b="1" sz="2630">
              <a:solidFill>
                <a:srgbClr val="C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5" name="Google Shape;195;p5"/>
          <p:cNvSpPr txBox="1"/>
          <p:nvPr>
            <p:ph idx="1" type="body"/>
          </p:nvPr>
        </p:nvSpPr>
        <p:spPr>
          <a:xfrm>
            <a:off x="316259" y="1840494"/>
            <a:ext cx="2704239" cy="455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DECIMAL TO BINARY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6" name="Google Shape;196;p5"/>
          <p:cNvSpPr txBox="1"/>
          <p:nvPr>
            <p:ph idx="2" type="body"/>
          </p:nvPr>
        </p:nvSpPr>
        <p:spPr>
          <a:xfrm>
            <a:off x="607102" y="2488367"/>
            <a:ext cx="2182388" cy="2218825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63500" rotWithShape="0" algn="ctr" dir="5400000" dist="25400">
              <a:srgbClr val="000000">
                <a:alpha val="6862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en-US" sz="15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Convert decimal to binary form.</a:t>
            </a:r>
            <a:endParaRPr sz="1400"/>
          </a:p>
          <a:p>
            <a:pPr indent="-279400" lvl="0" marL="2857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en-US" sz="15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Shift the radix point until there remail only </a:t>
            </a:r>
            <a:r>
              <a:rPr lang="en-US" sz="1500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bit </a:t>
            </a:r>
            <a:r>
              <a:rPr lang="en-US" sz="15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the left.</a:t>
            </a:r>
            <a:endParaRPr sz="1500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>
            <p:ph idx="3" type="body"/>
          </p:nvPr>
        </p:nvSpPr>
        <p:spPr>
          <a:xfrm>
            <a:off x="3368842" y="1840494"/>
            <a:ext cx="2439091" cy="455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MANTISSA &amp; EXPONENT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8" name="Google Shape;198;p5"/>
          <p:cNvSpPr txBox="1"/>
          <p:nvPr>
            <p:ph idx="5" type="body"/>
          </p:nvPr>
        </p:nvSpPr>
        <p:spPr>
          <a:xfrm>
            <a:off x="6815240" y="1840494"/>
            <a:ext cx="1794200" cy="455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SIGN BIT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3507698" y="2480873"/>
            <a:ext cx="2411838" cy="2205426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63500" rotWithShape="0" algn="ctr" dir="5400000" dist="25400">
              <a:srgbClr val="000000">
                <a:alpha val="6862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b="0" i="0" lang="en-US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Exponent</a:t>
            </a:r>
            <a:r>
              <a:rPr b="0" i="0" lang="en-U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0" i="0" lang="en-US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(127+x ) </a:t>
            </a:r>
            <a:r>
              <a:rPr b="0" i="0" lang="en-U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binary where x represent how many times the radix is shifted.</a:t>
            </a:r>
            <a:endParaRPr sz="1300"/>
          </a:p>
          <a:p>
            <a:pPr indent="-279400" lvl="0" marL="2857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b="0" i="0" lang="en-US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Mantissa </a:t>
            </a:r>
            <a:r>
              <a:rPr b="0" i="0" lang="en-US" sz="1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is the number after the radix.</a:t>
            </a:r>
            <a:endParaRPr b="0" i="0" sz="15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6637744" y="2488819"/>
            <a:ext cx="2151933" cy="2197480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63500" rotWithShape="0" algn="ctr" dir="5400000" dist="25400">
              <a:srgbClr val="000000">
                <a:alpha val="6862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Sign bit is</a:t>
            </a:r>
            <a:r>
              <a:rPr b="0" i="0" lang="en-US" sz="16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0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–VE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NUMBER.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+ve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number.</a:t>
            </a:r>
            <a:endParaRPr/>
          </a:p>
        </p:txBody>
      </p:sp>
      <p:pic>
        <p:nvPicPr>
          <p:cNvPr descr="Arrow Straight" id="201" name="Google Shape;20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919536" y="3026507"/>
            <a:ext cx="785064" cy="859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Straight" id="202" name="Google Shape;20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29450" y="3026508"/>
            <a:ext cx="785064" cy="85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 title="WhatsApp Audio 2021-07-03 at 11.42.46 PM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1890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 title="WhatsApp Audio 2021-07-03 at 10.56.50 PM.mp3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6691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 title="WhatsApp Audio 2021-07-03 at 10.56.50 PM.mp3">
            <a:hlinkClick r:id="rId10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1492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 title="WhatsApp Audio 2021-07-03 at 10.56.50 PM.mp3">
            <a:hlinkClick r:id="rId11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6293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 title="WhatsApp Audio 2021-07-03 at 10.56.50 PM.mp3">
            <a:hlinkClick r:id="rId12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1094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 title="AUD-20210703-WA0208.mp3">
            <a:hlinkClick r:id="rId13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5895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 title="WhatsApp Audio 2021-07-03 at 10.56.50 PM.mp3">
            <a:hlinkClick r:id="rId14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0696" y="4838699"/>
            <a:ext cx="152401" cy="1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749" y="882094"/>
            <a:ext cx="7295453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>
            <p:ph type="title"/>
          </p:nvPr>
        </p:nvSpPr>
        <p:spPr>
          <a:xfrm>
            <a:off x="2611525" y="1116775"/>
            <a:ext cx="47973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br>
              <a:rPr lang="en-US" sz="4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OF OUR DESIGN MODULE</a:t>
            </a:r>
            <a:endParaRPr sz="2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6" title="a;u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4394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97" y="343813"/>
            <a:ext cx="7942396" cy="15142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 txBox="1"/>
          <p:nvPr>
            <p:ph type="title"/>
          </p:nvPr>
        </p:nvSpPr>
        <p:spPr>
          <a:xfrm>
            <a:off x="724205" y="599846"/>
            <a:ext cx="7666330" cy="1061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US" sz="2800">
                <a:latin typeface="Arial"/>
                <a:ea typeface="Arial"/>
                <a:cs typeface="Arial"/>
                <a:sym typeface="Arial"/>
              </a:rPr>
              <a:t>ADDER –SUBSTRACTOR MODULE</a:t>
            </a:r>
            <a:endParaRPr b="1" i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 txBox="1"/>
          <p:nvPr>
            <p:ph idx="1" type="body"/>
          </p:nvPr>
        </p:nvSpPr>
        <p:spPr>
          <a:xfrm>
            <a:off x="1558977" y="1761343"/>
            <a:ext cx="5829374" cy="25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This module works in </a:t>
            </a:r>
            <a:r>
              <a:rPr lang="en-US" sz="1800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lang="en-US" sz="180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basic stages. </a:t>
            </a:r>
            <a:endParaRPr/>
          </a:p>
          <a:p>
            <a:pPr indent="-171450" lvl="1" marL="51435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50"/>
              <a:buFont typeface="Noto Sans Symbols"/>
              <a:buChar char="⮚"/>
            </a:pP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50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first stage </a:t>
            </a: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, it is pre-normalizes the</a:t>
            </a:r>
            <a:r>
              <a:rPr lang="en-US" sz="1650" cap="none">
                <a:solidFill>
                  <a:srgbClr val="00956F"/>
                </a:solidFill>
                <a:latin typeface="Arial"/>
                <a:ea typeface="Arial"/>
                <a:cs typeface="Arial"/>
                <a:sym typeface="Arial"/>
              </a:rPr>
              <a:t> operands </a:t>
            </a: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(i.e. Prepares for the operation).</a:t>
            </a:r>
            <a:endParaRPr/>
          </a:p>
          <a:p>
            <a:pPr indent="-171450" lvl="1" marL="51435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50"/>
              <a:buFont typeface="Noto Sans Symbols"/>
              <a:buChar char="⮚"/>
            </a:pP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1650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second stage, </a:t>
            </a: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it applies the operation to </a:t>
            </a:r>
            <a:r>
              <a:rPr lang="en-US" sz="1650" cap="none">
                <a:solidFill>
                  <a:srgbClr val="00956F"/>
                </a:solidFill>
                <a:latin typeface="Arial"/>
                <a:ea typeface="Arial"/>
                <a:cs typeface="Arial"/>
                <a:sym typeface="Arial"/>
              </a:rPr>
              <a:t>operands. </a:t>
            </a:r>
            <a:endParaRPr/>
          </a:p>
          <a:p>
            <a:pPr indent="-171450" lvl="1" marL="51435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50"/>
              <a:buFont typeface="Noto Sans Symbols"/>
              <a:buChar char="⮚"/>
            </a:pPr>
            <a:r>
              <a:rPr lang="en-US" sz="1650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In final stage</a:t>
            </a:r>
            <a:r>
              <a:rPr lang="en-US" sz="1650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, it post the normalized output.</a:t>
            </a:r>
            <a:endParaRPr/>
          </a:p>
          <a:p>
            <a:pPr indent="-57150" lvl="0" marL="17145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800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7" title="WhatsApp Audio 2021-07-03 at 10.17.23 PM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0704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>
            <p:ph type="title"/>
          </p:nvPr>
        </p:nvSpPr>
        <p:spPr>
          <a:xfrm>
            <a:off x="624950" y="144725"/>
            <a:ext cx="7833720" cy="910992"/>
          </a:xfrm>
          <a:prstGeom prst="rect">
            <a:avLst/>
          </a:prstGeom>
          <a:solidFill>
            <a:srgbClr val="D7C0EA"/>
          </a:solidFill>
          <a:ln cap="flat" cmpd="sng" w="9525">
            <a:solidFill>
              <a:srgbClr val="814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None/>
            </a:pPr>
            <a:r>
              <a:rPr lang="en-US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ALGORITHM OF ADDITION AND SUBTRACTION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874929" y="1388046"/>
            <a:ext cx="7532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Compare the exponents of two numbers. Shift the smaller number to the right until its exponent match the large number.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ADD/Subtract the significands according to sign bits.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Normalize the sum either shifting right and incrementing the exponent or shifting left and decrementing the exponent.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Round the significand to the appropriate number of bits and renormalize it if rounding generates a carry.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 Narrow"/>
              <a:buChar char="⮚"/>
            </a:pPr>
            <a:r>
              <a:rPr i="0" lang="en-US" sz="2000" u="none" cap="none" strike="noStrik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Check for Overflow or Underflow. if there is, report exception.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slow" p14:dur="1500">
    <p:split orient="vert" dir="in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/>
          <p:nvPr>
            <p:ph type="title"/>
          </p:nvPr>
        </p:nvSpPr>
        <p:spPr>
          <a:xfrm>
            <a:off x="710468" y="78941"/>
            <a:ext cx="7748201" cy="638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Font typeface="Arial Narrow"/>
              <a:buNone/>
            </a:pPr>
            <a:r>
              <a:rPr lang="en-US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FLOW CHART FOR ADDITION &amp; SUBTRACTION</a:t>
            </a:r>
            <a:endParaRPr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151" y="592057"/>
            <a:ext cx="8321698" cy="4551443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3000" stPos="0" sy="-100000" ky="0"/>
          </a:effectLst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Aryan Chaturvedi</dc:creator>
</cp:coreProperties>
</file>